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_rels/presentation.xml.rels" ContentType="application/vnd.openxmlformats-package.relationships+xml"/>
  <Override PartName="/ppt/media/image12.gif" ContentType="image/gif"/>
  <Override PartName="/ppt/media/image7.png" ContentType="image/png"/>
  <Override PartName="/ppt/media/image13.png" ContentType="image/png"/>
  <Override PartName="/ppt/media/image11.jpeg" ContentType="image/jpeg"/>
  <Override PartName="/ppt/media/image9.jpeg" ContentType="image/jpeg"/>
  <Override PartName="/ppt/media/image8.png" ContentType="image/png"/>
  <Override PartName="/ppt/media/image14.jpeg" ContentType="image/jpeg"/>
  <Override PartName="/ppt/media/image6.jpeg" ContentType="image/jpeg"/>
  <Override PartName="/ppt/media/image10.png" ContentType="image/png"/>
  <Override PartName="/ppt/media/image27.jpeg" ContentType="image/jpeg"/>
  <Override PartName="/ppt/media/image5.png" ContentType="image/png"/>
  <Override PartName="/ppt/media/image28.png" ContentType="image/png"/>
  <Override PartName="/ppt/media/image4.jpeg" ContentType="image/jpeg"/>
  <Override PartName="/ppt/media/image2.png" ContentType="image/png"/>
  <Override PartName="/ppt/media/image25.png" ContentType="image/png"/>
  <Override PartName="/ppt/media/image29.png" ContentType="image/png"/>
  <Override PartName="/ppt/media/image26.jpeg" ContentType="image/jpeg"/>
  <Override PartName="/ppt/media/image23.png" ContentType="image/png"/>
  <Override PartName="/ppt/media/image22.png" ContentType="image/png"/>
  <Override PartName="/ppt/media/image20.png" ContentType="image/png"/>
  <Override PartName="/ppt/media/image19.png" ContentType="image/png"/>
  <Override PartName="/ppt/media/image21.png" ContentType="image/png"/>
  <Override PartName="/ppt/media/image18.jpeg" ContentType="image/jpeg"/>
  <Override PartName="/ppt/media/image1.png" ContentType="image/png"/>
  <Override PartName="/ppt/media/image24.png" ContentType="image/png"/>
  <Override PartName="/ppt/media/image16.jpeg" ContentType="image/jpeg"/>
  <Override PartName="/ppt/media/image15.jpeg" ContentType="image/jpeg"/>
  <Override PartName="/ppt/media/image3.png" ContentType="image/png"/>
  <Override PartName="/ppt/media/image17.jpeg" ContentType="image/jpe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ffffff"/>
                </a:solidFill>
                <a:latin typeface="Goudy Old Style"/>
              </a:rPr>
              <a:t>Click to move the slide</a:t>
            </a:r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BE03B0B6-0523-49C8-A603-EA23015233B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CB2FB2E-891F-47CB-AD21-A43D6B233EF6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7C73837-4919-436E-875B-4B93C590F07F}" type="slidenum">
              <a:rPr b="0" lang="de-DE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97E9EC3-0EDC-43BC-A1ED-7A4CF2A4501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10353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D5BA21D-346A-4C2A-A99E-ADB16D1C98B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2198BEC-FDAC-441D-A766-04EB6649F56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414320" y="20764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14960" y="20764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3680" y="40168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414320" y="40168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14960" y="40168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F09911F-C6DE-4428-A0DB-CDC311EBE1C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BCCE32A-060F-4811-A547-8B5D8EE4558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420866F-D90C-4761-B06B-EF12A82682F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7CE0D41-FE9E-41F5-BFA5-3B0B6103E8C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256B70D-722F-46D0-9AE5-34F64F6BCEA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0312217-E022-48B6-820F-A19194AFEE8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582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1F8251E-057A-43D4-9D07-0DDE7DB9EFE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2D704D4-3035-4D90-A409-D17AC6D9201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07113EB-4CC8-4D2B-BA92-A85F80BB4D2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040F3DD-63F2-4AAD-9BC9-693D6CA75BE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A2BA25C-6633-4318-8542-D315361F65A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10353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1893FD0-EB4A-42C4-B96C-67CF5E89411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991B454-F73C-426B-984A-CCE99BC7BC8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414320" y="20764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14960" y="20764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913680" y="40168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414320" y="40168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14960" y="40168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9FB8CA3-AA94-4F78-9123-9173569E74C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41426E0-6FAF-4863-8D9E-8449A87EF70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C37F681-777E-43D5-BE94-D6912093332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5B505ED-D138-4476-8024-B4DA1B9676B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582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A633A86-D240-412D-B657-FC0098B6FDE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465F1CC-BA88-4D40-BC86-2AE0B50929E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A6C75E2-C148-421C-93CE-4D8B5CF4912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26DD1FE-D752-4267-A5D5-F95E42B4B02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de-DE" sz="5400" spc="-1" strike="noStrike">
                <a:solidFill>
                  <a:srgbClr val="f4edd8"/>
                </a:solidFill>
                <a:latin typeface="Goudy Old Style"/>
              </a:rPr>
              <a:t>Mastertitelformat bearbeiten</a:t>
            </a:r>
            <a:endParaRPr b="0" lang="de-DE" sz="54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100" spc="-1" strike="noStrike">
                <a:solidFill>
                  <a:srgbClr val="f2f2f2"/>
                </a:solidFill>
                <a:latin typeface="Goudy Old Style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de-DE" sz="1100" spc="-1" strike="noStrike">
                <a:solidFill>
                  <a:srgbClr val="f2f2f2"/>
                </a:solidFill>
                <a:latin typeface="Goudy Old Style"/>
              </a:rPr>
              <a:t>&lt;date/time&gt;</a:t>
            </a:r>
            <a:endParaRPr b="0" lang="en-US" sz="11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100" spc="-1" strike="noStrike">
                <a:solidFill>
                  <a:srgbClr val="f2f2f2"/>
                </a:solidFill>
                <a:latin typeface="Goudy Old Styl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46A89CE-F19E-4730-B627-1BEDA6042BE6}" type="slidenum">
              <a:rPr b="0" lang="de-DE" sz="1100" spc="-1" strike="noStrike">
                <a:solidFill>
                  <a:srgbClr val="f2f2f2"/>
                </a:solidFill>
                <a:latin typeface="Goudy Old Style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300" spc="-1" strike="noStrike">
                <a:solidFill>
                  <a:srgbClr val="f4edd8"/>
                </a:solidFill>
                <a:latin typeface="Goudy Old Style"/>
              </a:rPr>
              <a:t>Click to edit the outline text format</a:t>
            </a: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f4edd8"/>
                </a:solidFill>
                <a:latin typeface="Goudy Old Style"/>
              </a:rPr>
              <a:t>Second Outline Level</a:t>
            </a:r>
            <a:endParaRPr b="0" lang="de-DE" sz="1800" spc="-1" strike="noStrike">
              <a:solidFill>
                <a:srgbClr val="f4edd8"/>
              </a:solidFill>
              <a:latin typeface="Goudy Old Style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f4edd8"/>
                </a:solidFill>
                <a:latin typeface="Goudy Old Style"/>
              </a:rPr>
              <a:t>Third Outline Level</a:t>
            </a:r>
            <a:endParaRPr b="0" lang="de-DE" sz="1600" spc="-1" strike="noStrike">
              <a:solidFill>
                <a:srgbClr val="f4edd8"/>
              </a:solidFill>
              <a:latin typeface="Goudy Old Style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f4edd8"/>
                </a:solidFill>
                <a:latin typeface="Goudy Old Style"/>
              </a:rPr>
              <a:t>Fourth Outline Level</a:t>
            </a:r>
            <a:endParaRPr b="0" lang="de-DE" sz="1600" spc="-1" strike="noStrike">
              <a:solidFill>
                <a:srgbClr val="f4edd8"/>
              </a:solidFill>
              <a:latin typeface="Goudy Old Style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f4edd8"/>
                </a:solidFill>
                <a:latin typeface="Goudy Old Style"/>
              </a:rPr>
              <a:t>Fifth Outline Level</a:t>
            </a:r>
            <a:endParaRPr b="0" lang="de-DE" sz="2000" spc="-1" strike="noStrike">
              <a:solidFill>
                <a:srgbClr val="f4edd8"/>
              </a:solidFill>
              <a:latin typeface="Goudy Old Style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f4edd8"/>
                </a:solidFill>
                <a:latin typeface="Goudy Old Style"/>
              </a:rPr>
              <a:t>Sixth Outline Level</a:t>
            </a:r>
            <a:endParaRPr b="0" lang="de-DE" sz="2000" spc="-1" strike="noStrike">
              <a:solidFill>
                <a:srgbClr val="f4edd8"/>
              </a:solidFill>
              <a:latin typeface="Goudy Old Style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f4edd8"/>
                </a:solidFill>
                <a:latin typeface="Goudy Old Style"/>
              </a:rPr>
              <a:t>Seventh Outline Level</a:t>
            </a:r>
            <a:endParaRPr b="0" lang="de-DE" sz="2000" spc="-1" strike="noStrike">
              <a:solidFill>
                <a:srgbClr val="f4edd8"/>
              </a:solidFill>
              <a:latin typeface="Goudy Old Styl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de-DE" sz="4600" spc="-1" strike="noStrike">
                <a:solidFill>
                  <a:srgbClr val="f4edd8"/>
                </a:solidFill>
                <a:latin typeface="Goudy Old Style"/>
              </a:rPr>
              <a:t>Mastertitelformat bearbeiten</a:t>
            </a:r>
            <a:endParaRPr b="0" lang="de-DE" sz="46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t">
            <a:noAutofit/>
          </a:bodyPr>
          <a:p>
            <a:pPr marL="343080" indent="-306000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2300" spc="-1" strike="noStrike">
                <a:solidFill>
                  <a:srgbClr val="f4edd8"/>
                </a:solidFill>
                <a:latin typeface="Goudy Old Style"/>
              </a:rPr>
              <a:t>Mastertextformat bearbeiten</a:t>
            </a: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  <a:p>
            <a:pPr lvl="1" marL="720000" indent="-270000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"/>
            </a:pPr>
            <a:r>
              <a:rPr b="0" lang="de-DE" sz="2100" spc="-1" strike="noStrike">
                <a:solidFill>
                  <a:srgbClr val="f4edd8"/>
                </a:solidFill>
                <a:latin typeface="Goudy Old Style"/>
              </a:rPr>
              <a:t>Zweite Ebene</a:t>
            </a:r>
            <a:endParaRPr b="0" lang="de-DE" sz="2100" spc="-1" strike="noStrike">
              <a:solidFill>
                <a:srgbClr val="f4edd8"/>
              </a:solidFill>
              <a:latin typeface="Goudy Old Style"/>
            </a:endParaRPr>
          </a:p>
          <a:p>
            <a:pPr lvl="2" marL="1026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1800" spc="-1" strike="noStrike">
                <a:solidFill>
                  <a:srgbClr val="f4edd8"/>
                </a:solidFill>
                <a:latin typeface="Goudy Old Style"/>
              </a:rPr>
              <a:t>Dritte Ebene</a:t>
            </a:r>
            <a:endParaRPr b="0" lang="de-DE" sz="1800" spc="-1" strike="noStrike">
              <a:solidFill>
                <a:srgbClr val="f4edd8"/>
              </a:solidFill>
              <a:latin typeface="Goudy Old Style"/>
            </a:endParaRPr>
          </a:p>
          <a:p>
            <a:pPr lvl="3" marL="1386000" indent="-2160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"/>
            </a:pPr>
            <a:r>
              <a:rPr b="0" lang="de-DE" sz="1600" spc="-1" strike="noStrike">
                <a:solidFill>
                  <a:srgbClr val="f4edd8"/>
                </a:solidFill>
                <a:latin typeface="Goudy Old Style"/>
              </a:rPr>
              <a:t>Vierte Ebene</a:t>
            </a:r>
            <a:endParaRPr b="0" lang="de-DE" sz="1600" spc="-1" strike="noStrike">
              <a:solidFill>
                <a:srgbClr val="f4edd8"/>
              </a:solidFill>
              <a:latin typeface="Goudy Old Style"/>
            </a:endParaRPr>
          </a:p>
          <a:p>
            <a:pPr lvl="4" marL="1674000" indent="-2160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1600" spc="-1" strike="noStrike">
                <a:solidFill>
                  <a:srgbClr val="f4edd8"/>
                </a:solidFill>
                <a:latin typeface="Goudy Old Style"/>
              </a:rPr>
              <a:t>Fünfte Ebene</a:t>
            </a:r>
            <a:endParaRPr b="0" lang="de-DE" sz="16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100" spc="-1" strike="noStrike">
                <a:solidFill>
                  <a:srgbClr val="f2f2f2"/>
                </a:solidFill>
                <a:latin typeface="Goudy Old Style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de-DE" sz="1100" spc="-1" strike="noStrike">
                <a:solidFill>
                  <a:srgbClr val="f2f2f2"/>
                </a:solidFill>
                <a:latin typeface="Goudy Old Style"/>
              </a:rPr>
              <a:t>&lt;date/time&gt;</a:t>
            </a:r>
            <a:endParaRPr b="0" lang="en-US" sz="11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100" spc="-1" strike="noStrike">
                <a:solidFill>
                  <a:srgbClr val="f2f2f2"/>
                </a:solidFill>
                <a:latin typeface="Goudy Old Styl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96D4319-8291-45D8-94BA-DF24A48C16A4}" type="slidenum">
              <a:rPr b="0" lang="de-DE" sz="1100" spc="-1" strike="noStrike">
                <a:solidFill>
                  <a:srgbClr val="f2f2f2"/>
                </a:solidFill>
                <a:latin typeface="Goudy Old Style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gif"/><Relationship Id="rId2" Type="http://schemas.openxmlformats.org/officeDocument/2006/relationships/hyperlink" Target="https://www.dhuenn.com/automaten/snacks-suessigkeiten/" TargetMode="External"/><Relationship Id="rId3" Type="http://schemas.openxmlformats.org/officeDocument/2006/relationships/hyperlink" Target="https://www.dhuenn.com/automaten/snacks-suessigkeiten/" TargetMode="External"/><Relationship Id="rId4" Type="http://schemas.openxmlformats.org/officeDocument/2006/relationships/hyperlink" Target="https://www.dhuenn.com/automaten/snacks-suessigkeiten/" TargetMode="External"/><Relationship Id="rId5" Type="http://schemas.openxmlformats.org/officeDocument/2006/relationships/hyperlink" Target="https://www.dhuenn.com/automaten/snacks-suessigkeiten/" TargetMode="External"/><Relationship Id="rId6" Type="http://schemas.openxmlformats.org/officeDocument/2006/relationships/hyperlink" Target="https://www.dhuenn.com/automaten/snacks-suessigkeiten/" TargetMode="External"/><Relationship Id="rId7" Type="http://schemas.openxmlformats.org/officeDocument/2006/relationships/image" Target="../media/image13.png"/><Relationship Id="rId8" Type="http://schemas.openxmlformats.org/officeDocument/2006/relationships/hyperlink" Target="https://www.kms-handel-shop.de/arcade-games/greifer/buzz-and-win-greifautomat_44408_16414" TargetMode="External"/><Relationship Id="rId9" Type="http://schemas.openxmlformats.org/officeDocument/2006/relationships/hyperlink" Target="https://www.kms-handel-shop.de/arcade-games/greifer/buzz-and-win-greifautomat_44408_16414" TargetMode="External"/><Relationship Id="rId10" Type="http://schemas.openxmlformats.org/officeDocument/2006/relationships/hyperlink" Target="https://www.kms-handel-shop.de/arcade-games/greifer/buzz-and-win-greifautomat_44408_16414" TargetMode="External"/><Relationship Id="rId1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Bild 4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89" name="Freihandform 5"/>
          <p:cNvSpPr/>
          <p:nvPr/>
        </p:nvSpPr>
        <p:spPr>
          <a:xfrm rot="5400000">
            <a:off x="7132320" y="1385640"/>
            <a:ext cx="4030920" cy="4100040"/>
          </a:xfrm>
          <a:custGeom>
            <a:avLst/>
            <a:gdLst/>
            <a:ahLst/>
            <a:rect l="l" t="t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  <a:effectLst>
            <a:outerShdw algn="tl" blurRad="50760" dir="5400000" dist="38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287480" y="1729080"/>
            <a:ext cx="3484800" cy="15483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1" lang="de-DE" sz="4000" spc="-1" strike="noStrike">
                <a:solidFill>
                  <a:srgbClr val="f4edd8"/>
                </a:solidFill>
                <a:latin typeface="Avenir Next LT Pro"/>
              </a:rPr>
              <a:t>Süßigkeiten-Automat</a:t>
            </a:r>
            <a:endParaRPr b="0" lang="de-DE" sz="40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7390080" y="3909600"/>
            <a:ext cx="3484800" cy="12747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t">
            <a:normAutofit fontScale="83000"/>
          </a:bodyPr>
          <a:p>
            <a:pPr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de-DE" sz="2300" spc="-1" strike="noStrike">
                <a:solidFill>
                  <a:srgbClr val="ffffff"/>
                </a:solidFill>
                <a:latin typeface="Avenir Next LT Pro"/>
              </a:rPr>
              <a:t>Oliver Ilczuk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de-DE" sz="2300" spc="-1" strike="noStrike">
                <a:solidFill>
                  <a:srgbClr val="ffffff"/>
                </a:solidFill>
                <a:latin typeface="Avenir Next LT Pro"/>
              </a:rPr>
              <a:t>Hendrik Günster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de-DE" sz="2300" spc="-1" strike="noStrike">
                <a:solidFill>
                  <a:srgbClr val="ffffff"/>
                </a:solidFill>
                <a:latin typeface="Avenir Next LT Pro"/>
              </a:rPr>
              <a:t>Timo Katzenberger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92" name="Textfeld 3"/>
          <p:cNvSpPr/>
          <p:nvPr/>
        </p:nvSpPr>
        <p:spPr>
          <a:xfrm>
            <a:off x="9949320" y="6437880"/>
            <a:ext cx="2242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000000"/>
                </a:solidFill>
                <a:latin typeface="Avenir Next LT Pro"/>
              </a:rPr>
              <a:t>P-Seminar Robotik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3" name="Textfeld 5"/>
          <p:cNvSpPr/>
          <p:nvPr/>
        </p:nvSpPr>
        <p:spPr>
          <a:xfrm>
            <a:off x="1175760" y="1954440"/>
            <a:ext cx="4412880" cy="261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600" spc="-1" strike="noStrike">
                <a:solidFill>
                  <a:srgbClr val="ffffff"/>
                </a:solidFill>
                <a:latin typeface="Goudy Old Style"/>
              </a:rPr>
              <a:t>Bild!</a:t>
            </a:r>
            <a:endParaRPr b="0" lang="en-US" sz="16600" spc="-1" strike="noStrike">
              <a:latin typeface="Arial"/>
            </a:endParaRPr>
          </a:p>
        </p:txBody>
      </p:sp>
      <p:pic>
        <p:nvPicPr>
          <p:cNvPr id="94" name="Grafik 7" descr="Ein Bild, das Text, Arbeitstisch enthält."/>
          <p:cNvPicPr/>
          <p:nvPr/>
        </p:nvPicPr>
        <p:blipFill>
          <a:blip r:embed="rId4"/>
          <a:srcRect l="0" t="22998" r="0" b="17312"/>
          <a:stretch/>
        </p:blipFill>
        <p:spPr>
          <a:xfrm>
            <a:off x="1419480" y="1420560"/>
            <a:ext cx="4002480" cy="403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rafik 1" descr="Ein Bild, das Text, Arbeitstisch enthält."/>
          <p:cNvPicPr/>
          <p:nvPr/>
        </p:nvPicPr>
        <p:blipFill>
          <a:blip r:embed="rId1"/>
          <a:srcRect l="0" t="22998" r="0" b="17312"/>
          <a:stretch/>
        </p:blipFill>
        <p:spPr>
          <a:xfrm>
            <a:off x="3750120" y="1066320"/>
            <a:ext cx="4691160" cy="472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feld 3"/>
          <p:cNvSpPr/>
          <p:nvPr/>
        </p:nvSpPr>
        <p:spPr>
          <a:xfrm>
            <a:off x="765360" y="397440"/>
            <a:ext cx="41742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3200" spc="-1" strike="noStrike">
                <a:solidFill>
                  <a:srgbClr val="ffffff"/>
                </a:solidFill>
                <a:latin typeface="Avenir Next LT Pro"/>
              </a:rPr>
              <a:t>5. Programm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5" name="TextBox 6"/>
          <p:cNvSpPr/>
          <p:nvPr/>
        </p:nvSpPr>
        <p:spPr>
          <a:xfrm>
            <a:off x="3464640" y="5875560"/>
            <a:ext cx="609012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ffffff"/>
                </a:solidFill>
                <a:latin typeface="Avenir Next LT Pro"/>
              </a:rPr>
              <a:t>https://www.reddit.com/r/ProgrammerHumor/comments/ic823c/userfist_name/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116" name="Picture 8" descr="Diagram, engineering drawing&#10;&#10;Description automatically generated"/>
          <p:cNvPicPr/>
          <p:nvPr/>
        </p:nvPicPr>
        <p:blipFill>
          <a:blip r:embed="rId1"/>
          <a:stretch/>
        </p:blipFill>
        <p:spPr>
          <a:xfrm>
            <a:off x="3660840" y="982440"/>
            <a:ext cx="4870440" cy="487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feld 3"/>
          <p:cNvSpPr/>
          <p:nvPr/>
        </p:nvSpPr>
        <p:spPr>
          <a:xfrm>
            <a:off x="765360" y="397440"/>
            <a:ext cx="5114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3200" spc="-1" strike="noStrike">
                <a:solidFill>
                  <a:srgbClr val="ffffff"/>
                </a:solidFill>
                <a:latin typeface="Avenir Next LT Pro"/>
              </a:rPr>
              <a:t>5. Programm: Aufbau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8" name="Picture 18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3047400" y="1091520"/>
            <a:ext cx="6096960" cy="529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feld 3"/>
          <p:cNvSpPr/>
          <p:nvPr/>
        </p:nvSpPr>
        <p:spPr>
          <a:xfrm>
            <a:off x="765360" y="397440"/>
            <a:ext cx="654984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3200" spc="-1" strike="noStrike">
                <a:solidFill>
                  <a:srgbClr val="ffffff"/>
                </a:solidFill>
                <a:latin typeface="Avenir Next LT Pro"/>
              </a:rPr>
              <a:t>5. Programm: Wichtige Auszüge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0" name="Picture 9" descr=""/>
          <p:cNvPicPr/>
          <p:nvPr/>
        </p:nvPicPr>
        <p:blipFill>
          <a:blip r:embed="rId1"/>
          <a:stretch/>
        </p:blipFill>
        <p:spPr>
          <a:xfrm>
            <a:off x="765360" y="1859760"/>
            <a:ext cx="4678920" cy="1048680"/>
          </a:xfrm>
          <a:prstGeom prst="rect">
            <a:avLst/>
          </a:prstGeom>
          <a:ln w="0">
            <a:noFill/>
          </a:ln>
        </p:spPr>
      </p:pic>
      <p:pic>
        <p:nvPicPr>
          <p:cNvPr id="121" name="Picture 18" descr=""/>
          <p:cNvPicPr/>
          <p:nvPr/>
        </p:nvPicPr>
        <p:blipFill>
          <a:blip r:embed="rId2"/>
          <a:stretch/>
        </p:blipFill>
        <p:spPr>
          <a:xfrm>
            <a:off x="3837960" y="3097800"/>
            <a:ext cx="3514680" cy="3362400"/>
          </a:xfrm>
          <a:prstGeom prst="rect">
            <a:avLst/>
          </a:prstGeom>
          <a:ln w="0">
            <a:noFill/>
          </a:ln>
        </p:spPr>
      </p:pic>
      <p:pic>
        <p:nvPicPr>
          <p:cNvPr id="122" name="Picture 20" descr=""/>
          <p:cNvPicPr/>
          <p:nvPr/>
        </p:nvPicPr>
        <p:blipFill>
          <a:blip r:embed="rId3"/>
          <a:stretch/>
        </p:blipFill>
        <p:spPr>
          <a:xfrm>
            <a:off x="5567400" y="1859760"/>
            <a:ext cx="6243840" cy="1044720"/>
          </a:xfrm>
          <a:prstGeom prst="rect">
            <a:avLst/>
          </a:prstGeom>
          <a:ln w="0">
            <a:noFill/>
          </a:ln>
        </p:spPr>
      </p:pic>
      <p:sp>
        <p:nvSpPr>
          <p:cNvPr id="123" name="TextBox 22"/>
          <p:cNvSpPr/>
          <p:nvPr/>
        </p:nvSpPr>
        <p:spPr>
          <a:xfrm>
            <a:off x="765360" y="3020040"/>
            <a:ext cx="2405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venir Next LT Pro"/>
              </a:rPr>
              <a:t>Nutzer Eingabe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TextBox 23"/>
          <p:cNvSpPr/>
          <p:nvPr/>
        </p:nvSpPr>
        <p:spPr>
          <a:xfrm>
            <a:off x="9273240" y="2913120"/>
            <a:ext cx="2405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ffffff"/>
                </a:solidFill>
                <a:latin typeface="Avenir Next LT Pro"/>
              </a:rPr>
              <a:t>Geldannahme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TextBox 24"/>
          <p:cNvSpPr/>
          <p:nvPr/>
        </p:nvSpPr>
        <p:spPr>
          <a:xfrm>
            <a:off x="7353000" y="6091200"/>
            <a:ext cx="2405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venir Next LT Pro"/>
              </a:rPr>
              <a:t>Warenausgabe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feld 3"/>
          <p:cNvSpPr/>
          <p:nvPr/>
        </p:nvSpPr>
        <p:spPr>
          <a:xfrm>
            <a:off x="765360" y="397440"/>
            <a:ext cx="5509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3200" spc="-1" strike="noStrike">
                <a:solidFill>
                  <a:srgbClr val="ffffff"/>
                </a:solidFill>
                <a:latin typeface="Avenir Next LT Pro"/>
              </a:rPr>
              <a:t>5. Programm: Highlights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7" name="TextBox 1"/>
          <p:cNvSpPr/>
          <p:nvPr/>
        </p:nvSpPr>
        <p:spPr>
          <a:xfrm>
            <a:off x="1412280" y="1527840"/>
            <a:ext cx="9988200" cy="34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ffffff"/>
                </a:solidFill>
                <a:latin typeface="Avenir Next LT Pro"/>
              </a:rPr>
              <a:t>Neue Wege wagen: C statt Lego Mindstorms Programm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ffffff"/>
                </a:solidFill>
                <a:latin typeface="Avenir Next LT Pro"/>
              </a:rPr>
              <a:t>Große Herausforderung: Lego Farbsensor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venir Next LT Pro"/>
              </a:rPr>
              <a:t>Krisenmanegement: OpenSCAD und der 3D Drucker meines Bruders als Rettung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28" name="Picture 4" descr="Text&#10;&#10;Description automatically generated"/>
          <p:cNvPicPr/>
          <p:nvPr/>
        </p:nvPicPr>
        <p:blipFill>
          <a:blip r:embed="rId1"/>
          <a:srcRect l="-642" t="2506" r="642" b="46642"/>
          <a:stretch/>
        </p:blipFill>
        <p:spPr>
          <a:xfrm>
            <a:off x="8096040" y="2136600"/>
            <a:ext cx="3907440" cy="850320"/>
          </a:xfrm>
          <a:prstGeom prst="rect">
            <a:avLst/>
          </a:prstGeom>
          <a:ln w="0">
            <a:noFill/>
          </a:ln>
        </p:spPr>
      </p:pic>
      <p:sp>
        <p:nvSpPr>
          <p:cNvPr id="129" name="TextBox 5"/>
          <p:cNvSpPr/>
          <p:nvPr/>
        </p:nvSpPr>
        <p:spPr>
          <a:xfrm>
            <a:off x="8020800" y="2991600"/>
            <a:ext cx="39074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ffffff"/>
                </a:solidFill>
                <a:latin typeface="Avenir Next LT Pro"/>
              </a:rPr>
              <a:t>https://cboard.cprogramming.com/cplusplus-programming/165195-segmentation-fault-core-dumped.html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130" name="Picture 7" descr="A picture containing application&#10;&#10;Description automatically generated"/>
          <p:cNvPicPr/>
          <p:nvPr/>
        </p:nvPicPr>
        <p:blipFill>
          <a:blip r:embed="rId2"/>
          <a:stretch/>
        </p:blipFill>
        <p:spPr>
          <a:xfrm>
            <a:off x="9974520" y="178200"/>
            <a:ext cx="1226520" cy="1722600"/>
          </a:xfrm>
          <a:prstGeom prst="rect">
            <a:avLst/>
          </a:prstGeom>
          <a:ln w="0">
            <a:noFill/>
          </a:ln>
        </p:spPr>
      </p:pic>
      <p:sp>
        <p:nvSpPr>
          <p:cNvPr id="131" name="TextBox 8"/>
          <p:cNvSpPr/>
          <p:nvPr/>
        </p:nvSpPr>
        <p:spPr>
          <a:xfrm>
            <a:off x="8870400" y="1892880"/>
            <a:ext cx="32482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ffffff"/>
                </a:solidFill>
                <a:latin typeface="Avenir Next LT Pro"/>
              </a:rPr>
              <a:t>https://en.wikipedia.org/wiki/The_C_Programming_Language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132" name="Picture 10" descr="A picture containing electronics, camera, microwave, projector&#10;&#10;Description automatically generated"/>
          <p:cNvPicPr/>
          <p:nvPr/>
        </p:nvPicPr>
        <p:blipFill>
          <a:blip r:embed="rId3"/>
          <a:stretch/>
        </p:blipFill>
        <p:spPr>
          <a:xfrm>
            <a:off x="1798200" y="3236040"/>
            <a:ext cx="1186200" cy="1011600"/>
          </a:xfrm>
          <a:prstGeom prst="rect">
            <a:avLst/>
          </a:prstGeom>
          <a:ln w="0">
            <a:noFill/>
          </a:ln>
        </p:spPr>
      </p:pic>
      <p:pic>
        <p:nvPicPr>
          <p:cNvPr id="133" name="Picture 13" descr="A picture containing camera, projector&#10;&#10;Description automatically generated"/>
          <p:cNvPicPr/>
          <p:nvPr/>
        </p:nvPicPr>
        <p:blipFill>
          <a:blip r:embed="rId4"/>
          <a:stretch/>
        </p:blipFill>
        <p:spPr>
          <a:xfrm>
            <a:off x="4687920" y="3267000"/>
            <a:ext cx="1009440" cy="1009440"/>
          </a:xfrm>
          <a:prstGeom prst="rect">
            <a:avLst/>
          </a:prstGeom>
          <a:ln w="0">
            <a:noFill/>
          </a:ln>
        </p:spPr>
      </p:pic>
      <p:sp>
        <p:nvSpPr>
          <p:cNvPr id="134" name="TextBox 14"/>
          <p:cNvSpPr/>
          <p:nvPr/>
        </p:nvSpPr>
        <p:spPr>
          <a:xfrm>
            <a:off x="1667880" y="4240800"/>
            <a:ext cx="26337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ffffff"/>
                </a:solidFill>
                <a:latin typeface="Avenir Next LT Pro"/>
              </a:rPr>
              <a:t>https://www.amazon.com/Lego-Mindstorms-Ev3-Color-Sensor/dp/B00E1QNH2W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35" name="TextBox 15"/>
          <p:cNvSpPr/>
          <p:nvPr/>
        </p:nvSpPr>
        <p:spPr>
          <a:xfrm>
            <a:off x="4586760" y="4292640"/>
            <a:ext cx="22219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ffffff"/>
                </a:solidFill>
                <a:latin typeface="Avenir Next LT Pro"/>
              </a:rPr>
              <a:t>https://www.ebay.com/itm/202700146309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136" name="Picture 18" descr="Logo&#10;&#10;Description automatically generated"/>
          <p:cNvPicPr/>
          <p:nvPr/>
        </p:nvPicPr>
        <p:blipFill>
          <a:blip r:embed="rId5"/>
          <a:stretch/>
        </p:blipFill>
        <p:spPr>
          <a:xfrm>
            <a:off x="1796760" y="5157360"/>
            <a:ext cx="2739600" cy="853200"/>
          </a:xfrm>
          <a:prstGeom prst="rect">
            <a:avLst/>
          </a:prstGeom>
          <a:ln w="0">
            <a:noFill/>
          </a:ln>
        </p:spPr>
      </p:pic>
      <p:sp>
        <p:nvSpPr>
          <p:cNvPr id="137" name="TextBox 19"/>
          <p:cNvSpPr/>
          <p:nvPr/>
        </p:nvSpPr>
        <p:spPr>
          <a:xfrm>
            <a:off x="1694520" y="6032880"/>
            <a:ext cx="2993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ffffff"/>
                </a:solidFill>
                <a:latin typeface="Avenir Next LT Pro"/>
              </a:rPr>
              <a:t>https://www.facebook.com/openscad/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6"/>
          <a:srcRect l="61781" t="9851" r="10092" b="30138"/>
          <a:stretch/>
        </p:blipFill>
        <p:spPr>
          <a:xfrm>
            <a:off x="7543800" y="4971600"/>
            <a:ext cx="2971440" cy="178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feld 3"/>
          <p:cNvSpPr/>
          <p:nvPr/>
        </p:nvSpPr>
        <p:spPr>
          <a:xfrm>
            <a:off x="1701720" y="1536120"/>
            <a:ext cx="8788320" cy="374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de-DE" sz="8000" spc="-1" strike="noStrike">
                <a:solidFill>
                  <a:srgbClr val="ffffff"/>
                </a:solidFill>
                <a:latin typeface="Avenir Next LT Pro"/>
              </a:rPr>
              <a:t>Vielen Dank für die Aufmerksamkeit!</a:t>
            </a:r>
            <a:endParaRPr b="0" lang="en-US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hteck 5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2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6" name="Bild 2" descr=""/>
          <p:cNvPicPr/>
          <p:nvPr/>
        </p:nvPicPr>
        <p:blipFill>
          <a:blip r:embed="rId3"/>
          <a:stretch/>
        </p:blipFill>
        <p:spPr>
          <a:xfrm>
            <a:off x="-8640" y="0"/>
            <a:ext cx="6095520" cy="6857640"/>
          </a:xfrm>
          <a:prstGeom prst="rect">
            <a:avLst/>
          </a:prstGeom>
          <a:ln w="0">
            <a:noFill/>
          </a:ln>
        </p:spPr>
      </p:pic>
      <p:pic>
        <p:nvPicPr>
          <p:cNvPr id="97" name="Bild 56" descr=""/>
          <p:cNvPicPr/>
          <p:nvPr/>
        </p:nvPicPr>
        <p:blipFill>
          <a:blip r:embed="rId4"/>
          <a:stretch/>
        </p:blipFill>
        <p:spPr>
          <a:xfrm>
            <a:off x="6257160" y="0"/>
            <a:ext cx="5934600" cy="6857640"/>
          </a:xfrm>
          <a:prstGeom prst="rect">
            <a:avLst/>
          </a:prstGeom>
          <a:ln w="0">
            <a:noFill/>
          </a:ln>
        </p:spPr>
      </p:pic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900480" y="609480"/>
            <a:ext cx="4537800" cy="9702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de-DE" sz="4000" spc="-1" strike="noStrike">
                <a:solidFill>
                  <a:srgbClr val="f4edd8"/>
                </a:solidFill>
                <a:latin typeface="Avenir Next LT Pro"/>
              </a:rPr>
              <a:t>Gliederung</a:t>
            </a:r>
            <a:r>
              <a:rPr b="0" lang="de-DE" sz="4000" spc="-1" strike="noStrike">
                <a:solidFill>
                  <a:srgbClr val="f4edd8"/>
                </a:solidFill>
                <a:latin typeface="Avenir Next LT Pro"/>
              </a:rPr>
              <a:t>	</a:t>
            </a:r>
            <a:endParaRPr b="0" lang="de-DE" sz="40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900480" y="2597760"/>
            <a:ext cx="4403160" cy="40582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t">
            <a:normAutofit/>
          </a:bodyPr>
          <a:p>
            <a:pPr marL="343080" indent="-3060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2400" spc="-1" strike="noStrike">
                <a:solidFill>
                  <a:srgbClr val="f4edd8"/>
                </a:solidFill>
                <a:latin typeface="Avenir Next LT Pro"/>
              </a:rPr>
              <a:t>Vorstellung der Idee</a:t>
            </a:r>
            <a:endParaRPr b="0" lang="de-DE" sz="2400" spc="-1" strike="noStrike">
              <a:solidFill>
                <a:srgbClr val="f4edd8"/>
              </a:solidFill>
              <a:latin typeface="Goudy Old Style"/>
            </a:endParaRPr>
          </a:p>
          <a:p>
            <a:pPr marL="343080" indent="-3060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2400" spc="-1" strike="noStrike">
                <a:solidFill>
                  <a:srgbClr val="f4edd8"/>
                </a:solidFill>
                <a:latin typeface="Avenir Next LT Pro"/>
              </a:rPr>
              <a:t>Vorführung</a:t>
            </a:r>
            <a:endParaRPr b="0" lang="de-DE" sz="2400" spc="-1" strike="noStrike">
              <a:solidFill>
                <a:srgbClr val="f4edd8"/>
              </a:solidFill>
              <a:latin typeface="Goudy Old Style"/>
            </a:endParaRPr>
          </a:p>
          <a:p>
            <a:pPr marL="343080" indent="-3060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2400" spc="-1" strike="noStrike">
                <a:solidFill>
                  <a:srgbClr val="f4edd8"/>
                </a:solidFill>
                <a:latin typeface="Avenir Next LT Pro"/>
              </a:rPr>
              <a:t>Arbeitstagebuch</a:t>
            </a:r>
            <a:endParaRPr b="0" lang="de-DE" sz="2400" spc="-1" strike="noStrike">
              <a:solidFill>
                <a:srgbClr val="f4edd8"/>
              </a:solidFill>
              <a:latin typeface="Goudy Old Style"/>
            </a:endParaRPr>
          </a:p>
          <a:p>
            <a:pPr marL="343080" indent="-3060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2400" spc="-1" strike="noStrike">
                <a:solidFill>
                  <a:srgbClr val="f4edd8"/>
                </a:solidFill>
                <a:latin typeface="Avenir Next LT Pro"/>
              </a:rPr>
              <a:t>Alternativen und Machbarkeit</a:t>
            </a:r>
            <a:endParaRPr b="0" lang="de-DE" sz="2400" spc="-1" strike="noStrike">
              <a:solidFill>
                <a:srgbClr val="f4edd8"/>
              </a:solidFill>
              <a:latin typeface="Goudy Old Style"/>
            </a:endParaRPr>
          </a:p>
          <a:p>
            <a:pPr marL="343080" indent="-3060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2400" spc="-1" strike="noStrike">
                <a:solidFill>
                  <a:srgbClr val="f4edd8"/>
                </a:solidFill>
                <a:latin typeface="Avenir Next LT Pro"/>
              </a:rPr>
              <a:t>Programm </a:t>
            </a:r>
            <a:endParaRPr b="0" lang="de-DE" sz="2400" spc="-1" strike="noStrike">
              <a:solidFill>
                <a:srgbClr val="f4edd8"/>
              </a:solidFill>
              <a:latin typeface="Goudy Old Style"/>
            </a:endParaRPr>
          </a:p>
          <a:p>
            <a:pPr marL="3708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de-DE" sz="2400" spc="-1" strike="noStrike">
              <a:solidFill>
                <a:srgbClr val="f4edd8"/>
              </a:solidFill>
              <a:latin typeface="Goudy Old Style"/>
            </a:endParaRPr>
          </a:p>
          <a:p>
            <a:pPr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de-DE" sz="2400" spc="-1" strike="noStrike">
              <a:solidFill>
                <a:srgbClr val="f4edd8"/>
              </a:solidFill>
              <a:latin typeface="Goudy Old Style"/>
            </a:endParaRPr>
          </a:p>
        </p:txBody>
      </p:sp>
      <p:pic>
        <p:nvPicPr>
          <p:cNvPr id="100" name="Grafik 3" descr="Ein Bild, das Text, Arbeitstisch enthält."/>
          <p:cNvPicPr/>
          <p:nvPr/>
        </p:nvPicPr>
        <p:blipFill>
          <a:blip r:embed="rId5"/>
          <a:srcRect l="0" t="22998" r="0" b="17312"/>
          <a:stretch/>
        </p:blipFill>
        <p:spPr>
          <a:xfrm>
            <a:off x="1037880" y="1413360"/>
            <a:ext cx="4002480" cy="403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"/>
          <p:cNvSpPr/>
          <p:nvPr/>
        </p:nvSpPr>
        <p:spPr>
          <a:xfrm>
            <a:off x="746280" y="466200"/>
            <a:ext cx="62233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2800" spc="-1" strike="noStrike">
                <a:solidFill>
                  <a:srgbClr val="ffffff"/>
                </a:solidFill>
                <a:latin typeface="Avenir Next LT Pro"/>
              </a:rPr>
              <a:t>1. Vorstellung der Idee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02" name="Picture 2" descr="Snackautomaten, Süßigkeitenautomat, Aufsteller, Süßwaren | Dhünn GmbH, Köln"/>
          <p:cNvPicPr/>
          <p:nvPr/>
        </p:nvPicPr>
        <p:blipFill>
          <a:blip r:embed="rId1"/>
          <a:stretch/>
        </p:blipFill>
        <p:spPr>
          <a:xfrm>
            <a:off x="6969960" y="1464840"/>
            <a:ext cx="3269880" cy="4616280"/>
          </a:xfrm>
          <a:prstGeom prst="rect">
            <a:avLst/>
          </a:prstGeom>
          <a:ln w="0">
            <a:noFill/>
          </a:ln>
        </p:spPr>
      </p:pic>
      <p:sp>
        <p:nvSpPr>
          <p:cNvPr id="103" name="Textfeld 4"/>
          <p:cNvSpPr/>
          <p:nvPr/>
        </p:nvSpPr>
        <p:spPr>
          <a:xfrm>
            <a:off x="6969960" y="6161040"/>
            <a:ext cx="38163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100" spc="-1" strike="noStrike" u="sng">
                <a:solidFill>
                  <a:srgbClr val="ffffff"/>
                </a:solidFill>
                <a:uFillTx/>
                <a:latin typeface="Avenir Next LT Pro"/>
                <a:hlinkClick r:id="rId2"/>
              </a:rPr>
              <a:t>Snackautomaten, </a:t>
            </a:r>
            <a:r>
              <a:rPr b="0" lang="de-DE" sz="1100" spc="-1" strike="noStrike" u="sng">
                <a:solidFill>
                  <a:srgbClr val="ffffff"/>
                </a:solidFill>
                <a:uFillTx/>
                <a:latin typeface="Avenir Next LT Pro"/>
                <a:hlinkClick r:id="rId3"/>
              </a:rPr>
              <a:t>Süßigkeitenautomat</a:t>
            </a:r>
            <a:r>
              <a:rPr b="0" lang="de-DE" sz="1100" spc="-1" strike="noStrike" u="sng">
                <a:solidFill>
                  <a:srgbClr val="ffffff"/>
                </a:solidFill>
                <a:uFillTx/>
                <a:latin typeface="Avenir Next LT Pro"/>
                <a:hlinkClick r:id="rId4"/>
              </a:rPr>
              <a:t>, Aufsteller, Süßwaren | </a:t>
            </a:r>
            <a:r>
              <a:rPr b="0" lang="de-DE" sz="1100" spc="-1" strike="noStrike" u="sng">
                <a:solidFill>
                  <a:srgbClr val="ffffff"/>
                </a:solidFill>
                <a:uFillTx/>
                <a:latin typeface="Avenir Next LT Pro"/>
                <a:hlinkClick r:id="rId5"/>
              </a:rPr>
              <a:t>Dhünn</a:t>
            </a:r>
            <a:r>
              <a:rPr b="0" lang="de-DE" sz="1100" spc="-1" strike="noStrike" u="sng">
                <a:solidFill>
                  <a:srgbClr val="ffffff"/>
                </a:solidFill>
                <a:uFillTx/>
                <a:latin typeface="Avenir Next LT Pro"/>
                <a:hlinkClick r:id="rId6"/>
              </a:rPr>
              <a:t> GmbH, Köln (dhuenn.com)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104" name="Picture 4" descr="Buzz and Win Greifautomat | KMS Handels GmbH Shop"/>
          <p:cNvPicPr/>
          <p:nvPr/>
        </p:nvPicPr>
        <p:blipFill>
          <a:blip r:embed="rId7"/>
          <a:stretch/>
        </p:blipFill>
        <p:spPr>
          <a:xfrm>
            <a:off x="539640" y="1464840"/>
            <a:ext cx="4767480" cy="4767480"/>
          </a:xfrm>
          <a:prstGeom prst="rect">
            <a:avLst/>
          </a:prstGeom>
          <a:ln w="0">
            <a:noFill/>
          </a:ln>
        </p:spPr>
      </p:pic>
      <p:sp>
        <p:nvSpPr>
          <p:cNvPr id="105" name="Textfeld 5"/>
          <p:cNvSpPr/>
          <p:nvPr/>
        </p:nvSpPr>
        <p:spPr>
          <a:xfrm>
            <a:off x="1405440" y="6091920"/>
            <a:ext cx="3321360" cy="4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050" spc="-1" strike="noStrike" u="sng">
                <a:solidFill>
                  <a:srgbClr val="ffffff"/>
                </a:solidFill>
                <a:uFillTx/>
                <a:latin typeface="Avenir Next LT Pro"/>
                <a:hlinkClick r:id="rId8"/>
              </a:rPr>
              <a:t>Buzz and </a:t>
            </a:r>
            <a:r>
              <a:rPr b="0" lang="de-DE" sz="1050" spc="-1" strike="noStrike" u="sng">
                <a:solidFill>
                  <a:srgbClr val="ffffff"/>
                </a:solidFill>
                <a:uFillTx/>
                <a:latin typeface="Avenir Next LT Pro"/>
                <a:hlinkClick r:id="rId9"/>
              </a:rPr>
              <a:t>Win</a:t>
            </a:r>
            <a:r>
              <a:rPr b="0" lang="de-DE" sz="1050" spc="-1" strike="noStrike" u="sng">
                <a:solidFill>
                  <a:srgbClr val="ffffff"/>
                </a:solidFill>
                <a:uFillTx/>
                <a:latin typeface="Avenir Next LT Pro"/>
                <a:hlinkClick r:id="rId10"/>
              </a:rPr>
              <a:t> Greifautomat | KMS Handels GmbH Shop (kms-handel-shop.de)</a:t>
            </a:r>
            <a:endParaRPr b="0" lang="en-US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feld 3"/>
          <p:cNvSpPr/>
          <p:nvPr/>
        </p:nvSpPr>
        <p:spPr>
          <a:xfrm>
            <a:off x="765000" y="233280"/>
            <a:ext cx="44971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2800" spc="-1" strike="noStrike">
                <a:solidFill>
                  <a:srgbClr val="ffffff"/>
                </a:solidFill>
                <a:latin typeface="Avenir Next LT Pro"/>
              </a:rPr>
              <a:t>3. Arbeitstagebuch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7" name="Textfeld 10"/>
          <p:cNvSpPr/>
          <p:nvPr/>
        </p:nvSpPr>
        <p:spPr>
          <a:xfrm>
            <a:off x="1185120" y="794880"/>
            <a:ext cx="8154720" cy="66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spcAft>
                <a:spcPts val="799"/>
              </a:spcAft>
              <a:buNone/>
            </a:pPr>
            <a:r>
              <a:rPr b="0" lang="de-DE" sz="1400" spc="-1" strike="noStrike">
                <a:solidFill>
                  <a:srgbClr val="ffffff"/>
                </a:solidFill>
                <a:latin typeface="Avenir Next LT Pro"/>
                <a:ea typeface="Calibri"/>
              </a:rPr>
              <a:t>14.03.22: Erste Idee: Greifautomat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799"/>
              </a:spcAft>
              <a:buNone/>
            </a:pPr>
            <a:r>
              <a:rPr b="0" lang="de-DE" sz="1400" spc="-1" strike="noStrike">
                <a:solidFill>
                  <a:srgbClr val="ffffff"/>
                </a:solidFill>
                <a:latin typeface="Avenir Next LT Pro"/>
                <a:ea typeface="Calibri"/>
              </a:rPr>
              <a:t>	</a:t>
            </a:r>
            <a:r>
              <a:rPr b="0" lang="de-DE" sz="1400" spc="-1" strike="noStrike">
                <a:solidFill>
                  <a:srgbClr val="ffffff"/>
                </a:solidFill>
                <a:latin typeface="Avenir Next LT Pro"/>
                <a:ea typeface="Calibri"/>
              </a:rPr>
              <a:t>	</a:t>
            </a:r>
            <a:r>
              <a:rPr b="0" lang="de-DE" sz="1400" spc="-1" strike="noStrike">
                <a:solidFill>
                  <a:srgbClr val="ffffff"/>
                </a:solidFill>
                <a:latin typeface="Avenir Next LT Pro"/>
                <a:ea typeface="Calibri"/>
              </a:rPr>
              <a:t>Joystick angefangen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799"/>
              </a:spcAft>
              <a:buNone/>
            </a:pPr>
            <a:r>
              <a:rPr b="0" lang="de-DE" sz="1400" spc="-1" strike="noStrike">
                <a:solidFill>
                  <a:srgbClr val="ffffff"/>
                </a:solidFill>
                <a:latin typeface="Avenir Next LT Pro"/>
                <a:ea typeface="Calibri"/>
              </a:rPr>
              <a:t>28.03.22: Grober Aufbau und Skizze erstellen</a:t>
            </a:r>
            <a:endParaRPr b="0" lang="en-US" sz="1400" spc="-1" strike="noStrike">
              <a:latin typeface="Arial"/>
            </a:endParaRPr>
          </a:p>
          <a:p>
            <a:pPr marL="1348920" indent="-899280">
              <a:lnSpc>
                <a:spcPct val="150000"/>
              </a:lnSpc>
              <a:spcAft>
                <a:spcPts val="799"/>
              </a:spcAft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ffffff"/>
                </a:solidFill>
                <a:latin typeface="Avenir Next LT Pro"/>
                <a:ea typeface="Calibri"/>
              </a:rPr>
              <a:t>Funktionen: </a:t>
            </a:r>
            <a:r>
              <a:rPr b="0" lang="de-DE" sz="1400" spc="-1" strike="noStrike">
                <a:solidFill>
                  <a:srgbClr val="ffffff"/>
                </a:solidFill>
                <a:latin typeface="Avenir Next LT Pro"/>
                <a:ea typeface="Calibri"/>
              </a:rPr>
              <a:t>	</a:t>
            </a:r>
            <a:r>
              <a:rPr b="0" lang="de-DE" sz="1400" spc="-1" strike="noStrike">
                <a:solidFill>
                  <a:srgbClr val="ffffff"/>
                </a:solidFill>
                <a:latin typeface="Avenir Next LT Pro"/>
                <a:ea typeface="Calibri"/>
              </a:rPr>
              <a:t>Greifer, der sich in einem Gestell bewegen kann, wird mittels Bluetooth über Joystick gesteuert</a:t>
            </a:r>
            <a:endParaRPr b="0" lang="en-US" sz="1400" spc="-1" strike="noStrike">
              <a:latin typeface="Arial"/>
            </a:endParaRPr>
          </a:p>
          <a:p>
            <a:pPr marL="343080" indent="-343080">
              <a:lnSpc>
                <a:spcPct val="150000"/>
              </a:lnSpc>
              <a:spcAft>
                <a:spcPts val="799"/>
              </a:spcAft>
              <a:buClr>
                <a:srgbClr val="ffffff"/>
              </a:buClr>
              <a:buFont typeface="Wingdings" charset="2"/>
              <a:buChar char=""/>
              <a:tabLst>
                <a:tab algn="l" pos="0"/>
              </a:tabLst>
            </a:pPr>
            <a:r>
              <a:rPr b="0" lang="de-DE" sz="1400" spc="-1" strike="noStrike">
                <a:solidFill>
                  <a:srgbClr val="ffffff"/>
                </a:solidFill>
                <a:latin typeface="Avenir Next LT Pro"/>
                <a:ea typeface="Calibri"/>
              </a:rPr>
              <a:t>Idee des Greifautomaten nicht weiterverfolgt, da es zu kompliziert und aufwendig ist.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799"/>
              </a:spcAft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ffffff"/>
                </a:solidFill>
                <a:latin typeface="Avenir Next LT Pro"/>
                <a:ea typeface="Calibri"/>
              </a:rPr>
              <a:t>09.09.22: weitere Ideensammlung und finale Entscheidung für eine Süßigkeiten-Automaten getroffen.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799"/>
              </a:spcAft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ffffff"/>
                </a:solidFill>
                <a:latin typeface="Avenir Next LT Pro"/>
                <a:ea typeface="Calibri"/>
              </a:rPr>
              <a:t>12.09.22: Erster Entwurf des Süßigkeiten-Automats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799"/>
              </a:spcAft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ffffff"/>
                </a:solidFill>
                <a:latin typeface="Avenir Next LT Pro"/>
                <a:ea typeface="Calibri"/>
              </a:rPr>
              <a:t>25.09.22: Weiterführung der Bauarbeit im Sinne einer weiteren Auswahlmöglichkeit und mögliche Modifizierungen ausprobiert. Idee eines Trichters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799"/>
              </a:spcAft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ffffff"/>
                </a:solidFill>
                <a:latin typeface="Avenir Next LT Pro"/>
                <a:ea typeface="Calibri"/>
              </a:rPr>
              <a:t>10.11.22: Neuer Entwurf: Trichter fällt weg; nur ein Fach für die Süßigkeiten; Programmierung der Motoren.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799"/>
              </a:spcAft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ffffff"/>
                </a:solidFill>
                <a:latin typeface="Avenir Next LT Pro"/>
                <a:ea typeface="Calibri"/>
              </a:rPr>
              <a:t>14.11.22: Laufband und Geldauffangbehälter hinzugefügt; Programmierung erweitert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799"/>
              </a:spcAft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ffffff"/>
                </a:solidFill>
                <a:latin typeface="Avenir Next LT Pro"/>
                <a:ea typeface="Calibri"/>
              </a:rPr>
              <a:t>02.12.22: Endgültige Fertigstellung des Projekts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799"/>
              </a:spcAft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ffffff"/>
                </a:solidFill>
                <a:latin typeface="Avenir Next LT Pro"/>
                <a:ea typeface="Calibri"/>
              </a:rPr>
              <a:t>05.12.22: Abgabe der P-Seminararbeit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feld 3"/>
          <p:cNvSpPr/>
          <p:nvPr/>
        </p:nvSpPr>
        <p:spPr>
          <a:xfrm>
            <a:off x="776160" y="2742120"/>
            <a:ext cx="10639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7200" spc="-1" strike="noStrike">
                <a:solidFill>
                  <a:srgbClr val="ffffff"/>
                </a:solidFill>
                <a:latin typeface="Avenir Next LT Pro"/>
              </a:rPr>
              <a:t>4. Fortschritt des Baues </a:t>
            </a:r>
            <a:endParaRPr b="0" lang="en-US" sz="7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rafik 3" descr="Ein Bild, das drinnen, Spielzeug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3792600" y="359640"/>
            <a:ext cx="4606560" cy="613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rafik 3" descr="Ein Bild, das drinn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3454560" y="513720"/>
            <a:ext cx="5282640" cy="583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rafik 3" descr="Ein Bild, das drinnen, Spielzeug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3208680" y="541440"/>
            <a:ext cx="5774760" cy="577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rafik 3" descr="Ein Bild, das drinnen, Arbeitstisch, Ausrüstung, zugemüllt enthält.&#10;&#10;Automatisch generierte Beschreibung"/>
          <p:cNvPicPr/>
          <p:nvPr/>
        </p:nvPicPr>
        <p:blipFill>
          <a:blip r:embed="rId1"/>
          <a:stretch/>
        </p:blipFill>
        <p:spPr>
          <a:xfrm rot="16200000">
            <a:off x="3196440" y="-434520"/>
            <a:ext cx="5798520" cy="772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{99128F6F-9B99-44F9-B12F-20BE8BEC63A8}tf55705232_win32</Template>
  <TotalTime>201</TotalTime>
  <Application>LibreOffice/7.3.7.2$Linux_X86_64 LibreOffice_project/30$Build-2</Application>
  <AppVersion>15.0000</AppVersion>
  <Words>331</Words>
  <Paragraphs>56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2022-12-02T15:32:55Z</dcterms:created>
  <dc:creator>Timo Katzenberger</dc:creator>
  <dc:description/>
  <dc:language>en-US</dc:language>
  <cp:lastModifiedBy/>
  <dcterms:modified xsi:type="dcterms:W3CDTF">2022-12-04T23:45:22Z</dcterms:modified>
  <cp:revision>14</cp:revision>
  <dc:subject/>
  <dc:title>Titel Lorem Ipsum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2</vt:i4>
  </property>
  <property fmtid="{D5CDD505-2E9C-101B-9397-08002B2CF9AE}" pid="4" name="PresentationFormat">
    <vt:lpwstr>Widescreen</vt:lpwstr>
  </property>
  <property fmtid="{D5CDD505-2E9C-101B-9397-08002B2CF9AE}" pid="5" name="Slides">
    <vt:i4>15</vt:i4>
  </property>
</Properties>
</file>